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95" r:id="rId3"/>
    <p:sldId id="268" r:id="rId4"/>
    <p:sldId id="258" r:id="rId5"/>
    <p:sldId id="260" r:id="rId6"/>
    <p:sldId id="262" r:id="rId7"/>
    <p:sldId id="297" r:id="rId8"/>
    <p:sldId id="308" r:id="rId9"/>
    <p:sldId id="300" r:id="rId10"/>
    <p:sldId id="271" r:id="rId11"/>
    <p:sldId id="273" r:id="rId12"/>
    <p:sldId id="301" r:id="rId13"/>
    <p:sldId id="275" r:id="rId14"/>
    <p:sldId id="277" r:id="rId15"/>
    <p:sldId id="302" r:id="rId16"/>
    <p:sldId id="279" r:id="rId17"/>
    <p:sldId id="281" r:id="rId18"/>
    <p:sldId id="303" r:id="rId19"/>
    <p:sldId id="283" r:id="rId20"/>
    <p:sldId id="285" r:id="rId21"/>
    <p:sldId id="304" r:id="rId22"/>
    <p:sldId id="287" r:id="rId23"/>
    <p:sldId id="305" r:id="rId24"/>
    <p:sldId id="289" r:id="rId25"/>
    <p:sldId id="306" r:id="rId26"/>
    <p:sldId id="291" r:id="rId27"/>
    <p:sldId id="307" r:id="rId28"/>
    <p:sldId id="309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278E-36C6-4DA7-8438-5DB65CC0BF45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1A386-1DA4-4864-8033-234EFD7C0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1A386-1DA4-4864-8033-234EFD7C04C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 descr="95181566_large_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1026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2367683" y="-1999531"/>
            <a:ext cx="2251348" cy="6627688"/>
          </a:xfrm>
          <a:prstGeom prst="rect">
            <a:avLst/>
          </a:prstGeom>
          <a:noFill/>
        </p:spPr>
      </p:pic>
      <p:pic>
        <p:nvPicPr>
          <p:cNvPr id="11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455914" y="2248942"/>
            <a:ext cx="2251348" cy="6627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9BF04C-7E41-404A-8E5E-00B152BBD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ADB727-306C-4857-80A3-C9FFD77F9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1363686164_34775 (1)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7730" y="260648"/>
            <a:ext cx="2269829" cy="2088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21.11.2017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95181566_large_1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22" name="Рисунок 21" descr="1363686164_34775 (1).jpg"/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7730" y="260648"/>
            <a:ext cx="2269829" cy="208823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/>
          <p:nvPr/>
        </p:nvGrpSpPr>
        <p:grpSpPr>
          <a:xfrm>
            <a:off x="857224" y="785794"/>
            <a:ext cx="7453509" cy="4542555"/>
            <a:chOff x="1144111" y="611676"/>
            <a:chExt cx="7165477" cy="48694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44111" y="611676"/>
              <a:ext cx="7165477" cy="141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Двузначные числа</a:t>
              </a: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5"/>
              <a:ext cx="4910120" cy="395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20918836">
            <a:off x="2265466" y="2749827"/>
            <a:ext cx="6311136" cy="2880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ircus_tent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18836">
            <a:off x="4826155" y="3951634"/>
            <a:ext cx="1811194" cy="1310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918836">
            <a:off x="2282922" y="3327922"/>
            <a:ext cx="57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918836">
            <a:off x="3540626" y="2948760"/>
            <a:ext cx="32459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Цирковое представление</a:t>
            </a:r>
            <a:endParaRPr lang="ru-RU" sz="14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918836">
            <a:off x="3500430" y="3327975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 smtClean="0"/>
              <a:t>математика для 1 класса</a:t>
            </a:r>
            <a:endParaRPr lang="ru-RU" b="1" spc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1550" y="1844675"/>
            <a:ext cx="7239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2</a:t>
            </a:r>
            <a:r>
              <a:rPr lang="ru-RU" sz="4000" dirty="0"/>
              <a:t>                      </a:t>
            </a:r>
            <a:r>
              <a:rPr lang="ru-RU" sz="4000" b="1" dirty="0"/>
              <a:t>13</a:t>
            </a:r>
            <a:r>
              <a:rPr lang="ru-RU" sz="4000" dirty="0"/>
              <a:t>                    </a:t>
            </a:r>
            <a:r>
              <a:rPr lang="ru-RU" sz="4000" b="1" dirty="0"/>
              <a:t>99</a:t>
            </a:r>
            <a:r>
              <a:rPr lang="ru-RU" sz="4000" dirty="0"/>
              <a:t>                  </a:t>
            </a:r>
          </a:p>
          <a:p>
            <a:pPr>
              <a:spcBef>
                <a:spcPct val="50000"/>
              </a:spcBef>
            </a:pPr>
            <a:r>
              <a:rPr lang="ru-RU" sz="4000" dirty="0"/>
              <a:t>        </a:t>
            </a:r>
            <a:r>
              <a:rPr lang="ru-RU" sz="4000" b="1" dirty="0"/>
              <a:t>53</a:t>
            </a:r>
            <a:r>
              <a:rPr lang="ru-RU" sz="4000" dirty="0"/>
              <a:t>                   </a:t>
            </a:r>
            <a:r>
              <a:rPr lang="ru-RU" sz="4000" b="1" dirty="0"/>
              <a:t>76                8             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                      4                  22                    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   60                       31                 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                5                    9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16013" y="1052513"/>
            <a:ext cx="8027987" cy="5805487"/>
            <a:chOff x="703" y="663"/>
            <a:chExt cx="5057" cy="3657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703" y="663"/>
              <a:ext cx="44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3200" b="1"/>
                <a:t>Раздели числа на две группы</a:t>
              </a:r>
              <a:endParaRPr lang="ru-RU" sz="3200"/>
            </a:p>
          </p:txBody>
        </p:sp>
        <p:graphicFrame>
          <p:nvGraphicFramePr>
            <p:cNvPr id="5138" name="Object 18"/>
            <p:cNvGraphicFramePr>
              <a:graphicFrameLocks noChangeAspect="1"/>
            </p:cNvGraphicFramePr>
            <p:nvPr/>
          </p:nvGraphicFramePr>
          <p:xfrm>
            <a:off x="4608" y="2736"/>
            <a:ext cx="1152" cy="1584"/>
          </p:xfrm>
          <a:graphic>
            <a:graphicData uri="http://schemas.openxmlformats.org/presentationml/2006/ole">
              <p:oleObj spid="_x0000_s2051" name="Clip" r:id="rId4" imgW="2309760" imgH="3176280" progId="">
                <p:embed/>
              </p:oleObj>
            </a:graphicData>
          </a:graphic>
        </p:graphicFrame>
      </p:grpSp>
      <p:sp>
        <p:nvSpPr>
          <p:cNvPr id="5140" name="Freeform 20"/>
          <p:cNvSpPr>
            <a:spLocks/>
          </p:cNvSpPr>
          <p:nvPr/>
        </p:nvSpPr>
        <p:spPr bwMode="auto">
          <a:xfrm>
            <a:off x="755650" y="1557338"/>
            <a:ext cx="7569200" cy="4826000"/>
          </a:xfrm>
          <a:custGeom>
            <a:avLst/>
            <a:gdLst/>
            <a:ahLst/>
            <a:cxnLst>
              <a:cxn ang="0">
                <a:pos x="1272" y="2368"/>
              </a:cxn>
              <a:cxn ang="0">
                <a:pos x="1320" y="2944"/>
              </a:cxn>
              <a:cxn ang="0">
                <a:pos x="2040" y="2944"/>
              </a:cxn>
              <a:cxn ang="0">
                <a:pos x="2904" y="3040"/>
              </a:cxn>
              <a:cxn ang="0">
                <a:pos x="3288" y="2944"/>
              </a:cxn>
              <a:cxn ang="0">
                <a:pos x="3816" y="2560"/>
              </a:cxn>
              <a:cxn ang="0">
                <a:pos x="3288" y="2320"/>
              </a:cxn>
              <a:cxn ang="0">
                <a:pos x="2664" y="2464"/>
              </a:cxn>
              <a:cxn ang="0">
                <a:pos x="2280" y="2416"/>
              </a:cxn>
              <a:cxn ang="0">
                <a:pos x="2280" y="2032"/>
              </a:cxn>
              <a:cxn ang="0">
                <a:pos x="2328" y="1792"/>
              </a:cxn>
              <a:cxn ang="0">
                <a:pos x="3096" y="1744"/>
              </a:cxn>
              <a:cxn ang="0">
                <a:pos x="3384" y="1408"/>
              </a:cxn>
              <a:cxn ang="0">
                <a:pos x="3960" y="1168"/>
              </a:cxn>
              <a:cxn ang="0">
                <a:pos x="4248" y="1264"/>
              </a:cxn>
              <a:cxn ang="0">
                <a:pos x="4680" y="1168"/>
              </a:cxn>
              <a:cxn ang="0">
                <a:pos x="4728" y="832"/>
              </a:cxn>
              <a:cxn ang="0">
                <a:pos x="4680" y="592"/>
              </a:cxn>
              <a:cxn ang="0">
                <a:pos x="4200" y="592"/>
              </a:cxn>
              <a:cxn ang="0">
                <a:pos x="3912" y="784"/>
              </a:cxn>
              <a:cxn ang="0">
                <a:pos x="3528" y="928"/>
              </a:cxn>
              <a:cxn ang="0">
                <a:pos x="3288" y="1168"/>
              </a:cxn>
              <a:cxn ang="0">
                <a:pos x="2952" y="1312"/>
              </a:cxn>
              <a:cxn ang="0">
                <a:pos x="2664" y="1360"/>
              </a:cxn>
              <a:cxn ang="0">
                <a:pos x="2376" y="1360"/>
              </a:cxn>
              <a:cxn ang="0">
                <a:pos x="1608" y="1072"/>
              </a:cxn>
              <a:cxn ang="0">
                <a:pos x="1464" y="1216"/>
              </a:cxn>
              <a:cxn ang="0">
                <a:pos x="1272" y="1312"/>
              </a:cxn>
              <a:cxn ang="0">
                <a:pos x="1080" y="1360"/>
              </a:cxn>
              <a:cxn ang="0">
                <a:pos x="744" y="1264"/>
              </a:cxn>
              <a:cxn ang="0">
                <a:pos x="744" y="784"/>
              </a:cxn>
              <a:cxn ang="0">
                <a:pos x="696" y="688"/>
              </a:cxn>
              <a:cxn ang="0">
                <a:pos x="600" y="352"/>
              </a:cxn>
              <a:cxn ang="0">
                <a:pos x="552" y="256"/>
              </a:cxn>
              <a:cxn ang="0">
                <a:pos x="552" y="112"/>
              </a:cxn>
              <a:cxn ang="0">
                <a:pos x="504" y="16"/>
              </a:cxn>
              <a:cxn ang="0">
                <a:pos x="120" y="208"/>
              </a:cxn>
              <a:cxn ang="0">
                <a:pos x="216" y="1216"/>
              </a:cxn>
              <a:cxn ang="0">
                <a:pos x="1416" y="2224"/>
              </a:cxn>
              <a:cxn ang="0">
                <a:pos x="1272" y="2368"/>
              </a:cxn>
            </a:cxnLst>
            <a:rect l="0" t="0" r="r" b="b"/>
            <a:pathLst>
              <a:path w="4768" h="3040">
                <a:moveTo>
                  <a:pt x="1272" y="2368"/>
                </a:moveTo>
                <a:cubicBezTo>
                  <a:pt x="1256" y="2488"/>
                  <a:pt x="1192" y="2848"/>
                  <a:pt x="1320" y="2944"/>
                </a:cubicBezTo>
                <a:cubicBezTo>
                  <a:pt x="1448" y="3040"/>
                  <a:pt x="1776" y="2928"/>
                  <a:pt x="2040" y="2944"/>
                </a:cubicBezTo>
                <a:cubicBezTo>
                  <a:pt x="2304" y="2960"/>
                  <a:pt x="2696" y="3040"/>
                  <a:pt x="2904" y="3040"/>
                </a:cubicBezTo>
                <a:cubicBezTo>
                  <a:pt x="3112" y="3040"/>
                  <a:pt x="3136" y="3024"/>
                  <a:pt x="3288" y="2944"/>
                </a:cubicBezTo>
                <a:cubicBezTo>
                  <a:pt x="3440" y="2864"/>
                  <a:pt x="3816" y="2664"/>
                  <a:pt x="3816" y="2560"/>
                </a:cubicBezTo>
                <a:cubicBezTo>
                  <a:pt x="3816" y="2456"/>
                  <a:pt x="3480" y="2336"/>
                  <a:pt x="3288" y="2320"/>
                </a:cubicBezTo>
                <a:cubicBezTo>
                  <a:pt x="3096" y="2304"/>
                  <a:pt x="2832" y="2448"/>
                  <a:pt x="2664" y="2464"/>
                </a:cubicBezTo>
                <a:cubicBezTo>
                  <a:pt x="2496" y="2480"/>
                  <a:pt x="2344" y="2488"/>
                  <a:pt x="2280" y="2416"/>
                </a:cubicBezTo>
                <a:cubicBezTo>
                  <a:pt x="2216" y="2344"/>
                  <a:pt x="2272" y="2136"/>
                  <a:pt x="2280" y="2032"/>
                </a:cubicBezTo>
                <a:cubicBezTo>
                  <a:pt x="2288" y="1928"/>
                  <a:pt x="2192" y="1840"/>
                  <a:pt x="2328" y="1792"/>
                </a:cubicBezTo>
                <a:cubicBezTo>
                  <a:pt x="2464" y="1744"/>
                  <a:pt x="2920" y="1808"/>
                  <a:pt x="3096" y="1744"/>
                </a:cubicBezTo>
                <a:cubicBezTo>
                  <a:pt x="3272" y="1680"/>
                  <a:pt x="3240" y="1504"/>
                  <a:pt x="3384" y="1408"/>
                </a:cubicBezTo>
                <a:cubicBezTo>
                  <a:pt x="3528" y="1312"/>
                  <a:pt x="3816" y="1192"/>
                  <a:pt x="3960" y="1168"/>
                </a:cubicBezTo>
                <a:cubicBezTo>
                  <a:pt x="4104" y="1144"/>
                  <a:pt x="4128" y="1264"/>
                  <a:pt x="4248" y="1264"/>
                </a:cubicBezTo>
                <a:cubicBezTo>
                  <a:pt x="4368" y="1264"/>
                  <a:pt x="4600" y="1240"/>
                  <a:pt x="4680" y="1168"/>
                </a:cubicBezTo>
                <a:cubicBezTo>
                  <a:pt x="4760" y="1096"/>
                  <a:pt x="4728" y="928"/>
                  <a:pt x="4728" y="832"/>
                </a:cubicBezTo>
                <a:cubicBezTo>
                  <a:pt x="4728" y="736"/>
                  <a:pt x="4768" y="632"/>
                  <a:pt x="4680" y="592"/>
                </a:cubicBezTo>
                <a:cubicBezTo>
                  <a:pt x="4592" y="552"/>
                  <a:pt x="4328" y="560"/>
                  <a:pt x="4200" y="592"/>
                </a:cubicBezTo>
                <a:cubicBezTo>
                  <a:pt x="4072" y="624"/>
                  <a:pt x="4024" y="728"/>
                  <a:pt x="3912" y="784"/>
                </a:cubicBezTo>
                <a:cubicBezTo>
                  <a:pt x="3800" y="840"/>
                  <a:pt x="3632" y="864"/>
                  <a:pt x="3528" y="928"/>
                </a:cubicBezTo>
                <a:cubicBezTo>
                  <a:pt x="3424" y="992"/>
                  <a:pt x="3384" y="1104"/>
                  <a:pt x="3288" y="1168"/>
                </a:cubicBezTo>
                <a:cubicBezTo>
                  <a:pt x="3192" y="1232"/>
                  <a:pt x="3056" y="1280"/>
                  <a:pt x="2952" y="1312"/>
                </a:cubicBezTo>
                <a:cubicBezTo>
                  <a:pt x="2848" y="1344"/>
                  <a:pt x="2760" y="1352"/>
                  <a:pt x="2664" y="1360"/>
                </a:cubicBezTo>
                <a:cubicBezTo>
                  <a:pt x="2568" y="1368"/>
                  <a:pt x="2552" y="1408"/>
                  <a:pt x="2376" y="1360"/>
                </a:cubicBezTo>
                <a:cubicBezTo>
                  <a:pt x="2200" y="1312"/>
                  <a:pt x="1760" y="1096"/>
                  <a:pt x="1608" y="1072"/>
                </a:cubicBezTo>
                <a:cubicBezTo>
                  <a:pt x="1456" y="1048"/>
                  <a:pt x="1520" y="1176"/>
                  <a:pt x="1464" y="1216"/>
                </a:cubicBezTo>
                <a:cubicBezTo>
                  <a:pt x="1408" y="1256"/>
                  <a:pt x="1336" y="1288"/>
                  <a:pt x="1272" y="1312"/>
                </a:cubicBezTo>
                <a:cubicBezTo>
                  <a:pt x="1208" y="1336"/>
                  <a:pt x="1168" y="1368"/>
                  <a:pt x="1080" y="1360"/>
                </a:cubicBezTo>
                <a:cubicBezTo>
                  <a:pt x="992" y="1352"/>
                  <a:pt x="800" y="1360"/>
                  <a:pt x="744" y="1264"/>
                </a:cubicBezTo>
                <a:cubicBezTo>
                  <a:pt x="688" y="1168"/>
                  <a:pt x="752" y="880"/>
                  <a:pt x="744" y="784"/>
                </a:cubicBezTo>
                <a:cubicBezTo>
                  <a:pt x="736" y="688"/>
                  <a:pt x="720" y="760"/>
                  <a:pt x="696" y="688"/>
                </a:cubicBezTo>
                <a:cubicBezTo>
                  <a:pt x="672" y="616"/>
                  <a:pt x="624" y="424"/>
                  <a:pt x="600" y="352"/>
                </a:cubicBezTo>
                <a:cubicBezTo>
                  <a:pt x="576" y="280"/>
                  <a:pt x="560" y="296"/>
                  <a:pt x="552" y="256"/>
                </a:cubicBezTo>
                <a:cubicBezTo>
                  <a:pt x="544" y="216"/>
                  <a:pt x="560" y="152"/>
                  <a:pt x="552" y="112"/>
                </a:cubicBezTo>
                <a:cubicBezTo>
                  <a:pt x="544" y="72"/>
                  <a:pt x="576" y="0"/>
                  <a:pt x="504" y="16"/>
                </a:cubicBezTo>
                <a:cubicBezTo>
                  <a:pt x="432" y="32"/>
                  <a:pt x="168" y="8"/>
                  <a:pt x="120" y="208"/>
                </a:cubicBezTo>
                <a:cubicBezTo>
                  <a:pt x="72" y="408"/>
                  <a:pt x="0" y="880"/>
                  <a:pt x="216" y="1216"/>
                </a:cubicBezTo>
                <a:cubicBezTo>
                  <a:pt x="432" y="1552"/>
                  <a:pt x="1240" y="2024"/>
                  <a:pt x="1416" y="2224"/>
                </a:cubicBezTo>
                <a:cubicBezTo>
                  <a:pt x="1592" y="2424"/>
                  <a:pt x="1288" y="2248"/>
                  <a:pt x="1272" y="2368"/>
                </a:cubicBezTo>
                <a:close/>
              </a:path>
            </a:pathLst>
          </a:custGeom>
          <a:solidFill>
            <a:srgbClr val="DBB7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627688" cy="4114800"/>
          </a:xfrm>
        </p:spPr>
        <p:txBody>
          <a:bodyPr/>
          <a:lstStyle/>
          <a:p>
            <a:r>
              <a:rPr lang="ru-RU" b="1" dirty="0"/>
              <a:t>Так называется число, в котором</a:t>
            </a:r>
            <a:r>
              <a:rPr lang="ru-RU" sz="2800" b="1" dirty="0"/>
              <a:t> </a:t>
            </a:r>
            <a:r>
              <a:rPr lang="ru-RU" sz="4000" b="1" dirty="0">
                <a:solidFill>
                  <a:srgbClr val="FF0066"/>
                </a:solidFill>
              </a:rPr>
              <a:t>десять единиц</a:t>
            </a:r>
            <a:endParaRPr lang="ru-RU" sz="4000" b="1" dirty="0"/>
          </a:p>
          <a:p>
            <a:r>
              <a:rPr lang="ru-RU" b="1" dirty="0"/>
              <a:t>Записывают его так</a:t>
            </a:r>
            <a:r>
              <a:rPr lang="ru-RU" sz="2800" dirty="0"/>
              <a:t> </a:t>
            </a:r>
            <a:r>
              <a:rPr lang="ru-RU" sz="4800" b="1" dirty="0">
                <a:solidFill>
                  <a:srgbClr val="FF0066"/>
                </a:solidFill>
              </a:rPr>
              <a:t>10</a:t>
            </a:r>
          </a:p>
          <a:p>
            <a:r>
              <a:rPr lang="ru-RU" b="1" dirty="0"/>
              <a:t>В названии двузначных чисел встречается «</a:t>
            </a:r>
            <a:r>
              <a:rPr lang="ru-RU" b="1" dirty="0" err="1"/>
              <a:t>дцать</a:t>
            </a:r>
            <a:r>
              <a:rPr lang="ru-RU" b="1" dirty="0"/>
              <a:t>».Так раньше называли десяток.</a:t>
            </a:r>
            <a:endParaRPr lang="ru-RU" b="1" dirty="0">
              <a:solidFill>
                <a:srgbClr val="FF0066"/>
              </a:solidFill>
            </a:endParaRPr>
          </a:p>
          <a:p>
            <a:endParaRPr lang="ru-RU" b="1" dirty="0">
              <a:solidFill>
                <a:srgbClr val="FF0066"/>
              </a:solidFill>
            </a:endParaRPr>
          </a:p>
          <a:p>
            <a:endParaRPr lang="ru-RU" sz="2800" dirty="0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396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десяток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80063" y="3357563"/>
            <a:ext cx="2895600" cy="2286000"/>
            <a:chOff x="3696" y="1525"/>
            <a:chExt cx="1824" cy="1440"/>
          </a:xfrm>
        </p:grpSpPr>
        <p:sp>
          <p:nvSpPr>
            <p:cNvPr id="32770" name="AutoShape 2"/>
            <p:cNvSpPr>
              <a:spLocks noChangeArrowheads="1"/>
            </p:cNvSpPr>
            <p:nvPr/>
          </p:nvSpPr>
          <p:spPr bwMode="auto">
            <a:xfrm>
              <a:off x="3696" y="1525"/>
              <a:ext cx="1824" cy="14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4377" y="2115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4694" y="2115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4513" y="1797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4195" y="2387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4558" y="2387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876" y="2387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5012" y="2659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4694" y="2659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4332" y="2659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3969" y="2659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60350"/>
            <a:ext cx="26685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4034" name="Picture 2" descr="http://pc.gorodkirov.ru/pictures/news9/04022013-33-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323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92275" y="1219200"/>
            <a:ext cx="600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/>
              <a:t>Найди модель десятка</a:t>
            </a:r>
            <a:endParaRPr lang="ru-RU" b="1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95288" y="3500438"/>
            <a:ext cx="3033712" cy="24431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916238" y="2276475"/>
            <a:ext cx="3384550" cy="252412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724525" y="3429000"/>
            <a:ext cx="3105150" cy="2446338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979613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403350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55650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116013" y="48688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692275" y="48688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403350" y="4365625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268538" y="48688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2590800" y="5410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348038" y="429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635375" y="37893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4716463" y="328453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4140200" y="328453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4427538" y="2708275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4643438" y="37893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5148263" y="37893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4067175" y="429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6732588" y="44370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4140200" y="37893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4787900" y="429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5435600" y="429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7092950" y="3933825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7380288" y="44370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7380288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6443663" y="48688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7667625" y="48688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6156325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6804025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7092950" y="486886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8027988" y="5373688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692275" y="60213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632325" y="484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7451725" y="613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1908175" y="4365625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>
            <a:off x="8316913" y="4221163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nimBg="1"/>
      <p:bldP spid="7174" grpId="0" animBg="1"/>
      <p:bldP spid="7175" grpId="0" animBg="1"/>
      <p:bldP spid="72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16113"/>
            <a:ext cx="3505200" cy="46482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10 - десять</a:t>
            </a:r>
          </a:p>
          <a:p>
            <a:pPr>
              <a:buFontTx/>
              <a:buNone/>
            </a:pPr>
            <a:r>
              <a:rPr lang="ru-RU" sz="2800" b="1" dirty="0"/>
              <a:t>20 - двадцать</a:t>
            </a:r>
          </a:p>
          <a:p>
            <a:pPr>
              <a:buFontTx/>
              <a:buNone/>
            </a:pPr>
            <a:r>
              <a:rPr lang="ru-RU" sz="2800" b="1" dirty="0"/>
              <a:t>30 - тридцать</a:t>
            </a:r>
          </a:p>
          <a:p>
            <a:pPr>
              <a:buFontTx/>
              <a:buNone/>
            </a:pPr>
            <a:r>
              <a:rPr lang="ru-RU" sz="2800" b="1" dirty="0"/>
              <a:t>40 - </a:t>
            </a:r>
            <a:r>
              <a:rPr lang="ru-RU" sz="2800" b="1" i="1" dirty="0" smtClean="0"/>
              <a:t>сорок</a:t>
            </a:r>
            <a:endParaRPr lang="ru-RU" sz="2800" b="1" i="1" dirty="0"/>
          </a:p>
          <a:p>
            <a:pPr>
              <a:buFontTx/>
              <a:buNone/>
            </a:pPr>
            <a:r>
              <a:rPr lang="ru-RU" sz="2800" b="1" dirty="0"/>
              <a:t>50 - пятьдесят</a:t>
            </a:r>
          </a:p>
          <a:p>
            <a:pPr>
              <a:buFontTx/>
              <a:buNone/>
            </a:pPr>
            <a:r>
              <a:rPr lang="ru-RU" sz="2800" b="1" dirty="0"/>
              <a:t>60 - шестьдесят</a:t>
            </a:r>
          </a:p>
          <a:p>
            <a:pPr>
              <a:buFontTx/>
              <a:buNone/>
            </a:pPr>
            <a:r>
              <a:rPr lang="ru-RU" sz="2800" b="1" dirty="0"/>
              <a:t>70 - семьдесят</a:t>
            </a:r>
          </a:p>
          <a:p>
            <a:pPr>
              <a:buFontTx/>
              <a:buNone/>
            </a:pPr>
            <a:r>
              <a:rPr lang="ru-RU" sz="2800" b="1" dirty="0"/>
              <a:t>80 - восемьдесят</a:t>
            </a:r>
          </a:p>
          <a:p>
            <a:pPr>
              <a:buFontTx/>
              <a:buNone/>
            </a:pPr>
            <a:r>
              <a:rPr lang="ru-RU" sz="2800" b="1" dirty="0"/>
              <a:t>90 </a:t>
            </a:r>
            <a:r>
              <a:rPr lang="ru-RU" sz="2800" dirty="0"/>
              <a:t>- </a:t>
            </a:r>
            <a:r>
              <a:rPr lang="ru-RU" sz="2800" b="1" i="1" dirty="0" smtClean="0"/>
              <a:t>девяносто</a:t>
            </a:r>
            <a:endParaRPr lang="ru-RU" sz="2800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435600" y="2276475"/>
          <a:ext cx="2359025" cy="2917825"/>
        </p:xfrm>
        <a:graphic>
          <a:graphicData uri="http://schemas.openxmlformats.org/presentationml/2006/ole">
            <p:oleObj spid="_x0000_s4098" name="Clip" r:id="rId4" imgW="989640" imgH="1409040" progId="">
              <p:embed/>
            </p:oleObj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0066"/>
                </a:solidFill>
              </a:rPr>
              <a:t>это числа, оканчивающиеся нулем</a:t>
            </a:r>
            <a:r>
              <a:rPr lang="ru-RU" sz="4000" b="1" i="1"/>
              <a:t> 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/>
                  </a:outerShdw>
                </a:effectLst>
                <a:latin typeface="Impact"/>
              </a:rPr>
              <a:t>круглые десятки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8130" name="Picture 2" descr="http://8lap.ru/upload/iblock/c4d/c4d1c33144568f0eb71131c731904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429000" y="457200"/>
            <a:ext cx="2727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800080"/>
                </a:solidFill>
              </a:rPr>
              <a:t>Задание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292225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/>
              <a:t>Какое число убежало?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2381250"/>
            <a:ext cx="85074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66"/>
                </a:solidFill>
              </a:rPr>
              <a:t>90        40        20      10  </a:t>
            </a:r>
          </a:p>
          <a:p>
            <a:r>
              <a:rPr lang="ru-RU" sz="5400" b="1" dirty="0">
                <a:solidFill>
                  <a:srgbClr val="FF0066"/>
                </a:solidFill>
              </a:rPr>
              <a:t>   80           50           30      60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834188" y="304800"/>
          <a:ext cx="2087562" cy="2871788"/>
        </p:xfrm>
        <a:graphic>
          <a:graphicData uri="http://schemas.openxmlformats.org/presentationml/2006/ole">
            <p:oleObj spid="_x0000_s5122" name="Clip" r:id="rId5" imgW="2309760" imgH="3176280" progId="">
              <p:embed/>
            </p:oleObj>
          </a:graphicData>
        </a:graphic>
      </p:graphicFrame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43438" y="4572000"/>
            <a:ext cx="2362200" cy="22860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/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495800" cy="5181600"/>
          </a:xfrm>
        </p:spPr>
        <p:txBody>
          <a:bodyPr/>
          <a:lstStyle/>
          <a:p>
            <a:r>
              <a:rPr lang="ru-RU" dirty="0"/>
              <a:t>11- одинна</a:t>
            </a:r>
            <a:r>
              <a:rPr lang="ru-RU" b="1" dirty="0"/>
              <a:t>дцать</a:t>
            </a:r>
          </a:p>
          <a:p>
            <a:r>
              <a:rPr lang="ru-RU" dirty="0"/>
              <a:t>12 - двена</a:t>
            </a:r>
            <a:r>
              <a:rPr lang="ru-RU" b="1" dirty="0"/>
              <a:t>дцать</a:t>
            </a:r>
            <a:endParaRPr lang="ru-RU" dirty="0"/>
          </a:p>
          <a:p>
            <a:r>
              <a:rPr lang="ru-RU" dirty="0"/>
              <a:t>13 - трина</a:t>
            </a:r>
            <a:r>
              <a:rPr lang="ru-RU" b="1" dirty="0"/>
              <a:t>дцать</a:t>
            </a:r>
          </a:p>
          <a:p>
            <a:r>
              <a:rPr lang="ru-RU" dirty="0"/>
              <a:t>14 - четырна</a:t>
            </a:r>
            <a:r>
              <a:rPr lang="ru-RU" b="1" dirty="0"/>
              <a:t>дцать</a:t>
            </a:r>
            <a:endParaRPr lang="ru-RU" dirty="0"/>
          </a:p>
          <a:p>
            <a:r>
              <a:rPr lang="ru-RU" dirty="0"/>
              <a:t>15 - пятна</a:t>
            </a:r>
            <a:r>
              <a:rPr lang="ru-RU" b="1" dirty="0"/>
              <a:t>дцать</a:t>
            </a:r>
            <a:endParaRPr lang="ru-RU" dirty="0"/>
          </a:p>
          <a:p>
            <a:r>
              <a:rPr lang="ru-RU" dirty="0"/>
              <a:t>16 - шестна</a:t>
            </a:r>
            <a:r>
              <a:rPr lang="ru-RU" b="1" dirty="0"/>
              <a:t>дцать</a:t>
            </a:r>
          </a:p>
          <a:p>
            <a:r>
              <a:rPr lang="ru-RU" dirty="0"/>
              <a:t>17 - семна</a:t>
            </a:r>
            <a:r>
              <a:rPr lang="ru-RU" b="1" dirty="0"/>
              <a:t>дцать</a:t>
            </a:r>
          </a:p>
          <a:p>
            <a:r>
              <a:rPr lang="ru-RU" dirty="0"/>
              <a:t>18 - восемна</a:t>
            </a:r>
            <a:r>
              <a:rPr lang="ru-RU" b="1" dirty="0"/>
              <a:t>дцать</a:t>
            </a:r>
            <a:endParaRPr lang="ru-RU" dirty="0"/>
          </a:p>
          <a:p>
            <a:r>
              <a:rPr lang="ru-RU" dirty="0"/>
              <a:t>19 - девятна</a:t>
            </a:r>
            <a:r>
              <a:rPr lang="ru-RU" b="1" dirty="0"/>
              <a:t>дцать</a:t>
            </a:r>
          </a:p>
          <a:p>
            <a:endParaRPr lang="ru-RU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308725" y="240347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7467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/>
                  </a:outerShdw>
                </a:effectLst>
                <a:latin typeface="Impact"/>
              </a:rPr>
              <a:t>числа второго десятка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81600" y="1676400"/>
            <a:ext cx="38020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Название этих чисел </a:t>
            </a:r>
            <a:r>
              <a:rPr lang="ru-RU" sz="2800" u="sng" dirty="0">
                <a:solidFill>
                  <a:srgbClr val="FF0000"/>
                </a:solidFill>
              </a:rPr>
              <a:t>можно запомнить</a:t>
            </a:r>
            <a:r>
              <a:rPr lang="ru-RU" sz="2800" dirty="0">
                <a:solidFill>
                  <a:srgbClr val="FF0000"/>
                </a:solidFill>
              </a:rPr>
              <a:t> так: </a:t>
            </a:r>
            <a:r>
              <a:rPr lang="ru-RU" sz="2800" b="1" dirty="0">
                <a:solidFill>
                  <a:srgbClr val="FF0000"/>
                </a:solidFill>
              </a:rPr>
              <a:t>единицы «встали» на десяток (</a:t>
            </a:r>
            <a:r>
              <a:rPr lang="ru-RU" sz="2800" b="1" dirty="0" err="1">
                <a:solidFill>
                  <a:srgbClr val="FF0000"/>
                </a:solidFill>
              </a:rPr>
              <a:t>дцать</a:t>
            </a:r>
            <a:r>
              <a:rPr lang="ru-RU" sz="28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3 на </a:t>
            </a:r>
            <a:r>
              <a:rPr lang="ru-RU" sz="2800" dirty="0" err="1">
                <a:solidFill>
                  <a:srgbClr val="FF0000"/>
                </a:solidFill>
              </a:rPr>
              <a:t>дцать</a:t>
            </a:r>
            <a:r>
              <a:rPr lang="ru-RU" sz="2800" dirty="0">
                <a:solidFill>
                  <a:srgbClr val="FF0000"/>
                </a:solidFill>
              </a:rPr>
              <a:t> = тринадцать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334000" y="4114800"/>
          <a:ext cx="3276600" cy="2590800"/>
        </p:xfrm>
        <a:graphic>
          <a:graphicData uri="http://schemas.openxmlformats.org/presentationml/2006/ole">
            <p:oleObj spid="_x0000_s6146" name="Clip" r:id="rId6" imgW="5486040" imgH="5546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2" grpId="0" animBg="1"/>
      <p:bldP spid="143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home-lubimets.ru/wp-content/uploads/2013/03/Koshki-Yuriya-Kuklacheva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419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ребус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320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ru-RU" sz="80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4000" dirty="0">
              <a:solidFill>
                <a:srgbClr val="CC00FF"/>
              </a:solidFill>
            </a:endParaRPr>
          </a:p>
          <a:p>
            <a:r>
              <a:rPr lang="ru-RU" sz="80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дцать</a:t>
            </a:r>
            <a:endParaRPr lang="ru-RU" sz="80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19600" y="2362200"/>
            <a:ext cx="449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dirty="0"/>
              <a:t>11 - оди</a:t>
            </a:r>
            <a:r>
              <a:rPr lang="ru-RU" sz="6000" u="sng" dirty="0"/>
              <a:t>н</a:t>
            </a:r>
            <a:r>
              <a:rPr lang="ru-RU" sz="6000" i="1" u="sng" dirty="0">
                <a:solidFill>
                  <a:srgbClr val="FF0000"/>
                </a:solidFill>
              </a:rPr>
              <a:t>н</a:t>
            </a:r>
            <a:r>
              <a:rPr lang="ru-RU" sz="6000" i="1" dirty="0">
                <a:solidFill>
                  <a:srgbClr val="FF0000"/>
                </a:solidFill>
              </a:rPr>
              <a:t>а</a:t>
            </a:r>
            <a:r>
              <a:rPr lang="ru-RU" sz="6000" dirty="0"/>
              <a:t>дцать</a:t>
            </a:r>
            <a:endParaRPr lang="ru-RU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05200" y="4495800"/>
            <a:ext cx="1828800" cy="2209800"/>
            <a:chOff x="2208" y="2832"/>
            <a:chExt cx="1152" cy="1392"/>
          </a:xfrm>
        </p:grpSpPr>
        <p:graphicFrame>
          <p:nvGraphicFramePr>
            <p:cNvPr id="15371" name="Object 11"/>
            <p:cNvGraphicFramePr>
              <a:graphicFrameLocks noChangeAspect="1"/>
            </p:cNvGraphicFramePr>
            <p:nvPr/>
          </p:nvGraphicFramePr>
          <p:xfrm>
            <a:off x="2208" y="2832"/>
            <a:ext cx="1152" cy="1392"/>
          </p:xfrm>
          <a:graphic>
            <a:graphicData uri="http://schemas.openxmlformats.org/presentationml/2006/ole">
              <p:oleObj spid="_x0000_s7170" name="Clip" r:id="rId4" imgW="2255760" imgH="3173400" progId="">
                <p:embed/>
              </p:oleObj>
            </a:graphicData>
          </a:graphic>
        </p:graphicFrame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592" y="3002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11</a:t>
              </a:r>
            </a:p>
          </p:txBody>
        </p:sp>
      </p:grp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0668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  <p:bldP spid="15367" grpId="0" autoUpdateAnimBg="0"/>
      <p:bldP spid="153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65532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840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двузначные числа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187450" y="2924175"/>
            <a:ext cx="212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ДЕСЯТОК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116013" y="3860800"/>
            <a:ext cx="3711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latin typeface="Comic Sans MS" pitchFamily="66" charset="0"/>
              </a:rPr>
              <a:t>КРУГЛЫЕ ЧИСЛА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116013" y="4724400"/>
            <a:ext cx="5797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ЧИСЛА ВТОРОГО ДЕСЯТКА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2057400" y="1828800"/>
          <a:ext cx="5243513" cy="3522663"/>
        </p:xfrm>
        <a:graphic>
          <a:graphicData uri="http://schemas.openxmlformats.org/presentationml/2006/ole">
            <p:oleObj spid="_x0000_s8194" name="Документ" r:id="rId3" imgW="8080608" imgH="5428857" progId="Word.Document.8">
              <p:embed/>
            </p:oleObj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РАЗРЯДНЫЙ СОСТАВ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54102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/>
              <a:t>Любое двузначное число состоит из единиц и десятков.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066800" y="2362200"/>
            <a:ext cx="914400" cy="914400"/>
          </a:xfrm>
          <a:prstGeom prst="star24">
            <a:avLst>
              <a:gd name="adj" fmla="val 37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66"/>
                </a:solidFill>
              </a:rPr>
              <a:t>54</a:t>
            </a:r>
            <a:endParaRPr lang="ru-RU" sz="3200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7848600" y="2819400"/>
            <a:ext cx="1066800" cy="838200"/>
          </a:xfrm>
          <a:prstGeom prst="star24">
            <a:avLst>
              <a:gd name="adj" fmla="val 37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66"/>
                </a:solidFill>
              </a:rPr>
              <a:t>45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684213" y="3657600"/>
            <a:ext cx="1296987" cy="995363"/>
          </a:xfrm>
          <a:prstGeom prst="star24">
            <a:avLst>
              <a:gd name="adj" fmla="val 3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66"/>
                </a:solidFill>
              </a:rPr>
              <a:t>32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7391400" y="4365625"/>
            <a:ext cx="1357313" cy="1044575"/>
          </a:xfrm>
          <a:prstGeom prst="star24">
            <a:avLst>
              <a:gd name="adj" fmla="val 3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0066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nimBg="1" autoUpdateAnimBg="0"/>
      <p:bldP spid="31750" grpId="0" animBg="1" autoUpdateAnimBg="0"/>
      <p:bldP spid="31751" grpId="0" animBg="1" autoUpdateAnimBg="0"/>
      <p:bldP spid="3175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50178" name="Picture 2" descr="http://img1.liveinternet.ru/images/attach/c/0/42/785/42785067_1240205415_dc20circus201620hors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0" name="Text Box 88"/>
          <p:cNvSpPr txBox="1">
            <a:spLocks noChangeArrowheads="1"/>
          </p:cNvSpPr>
          <p:nvPr/>
        </p:nvSpPr>
        <p:spPr bwMode="auto">
          <a:xfrm>
            <a:off x="1000100" y="908050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/>
              <a:t>Запиши </a:t>
            </a:r>
            <a:r>
              <a:rPr lang="ru-RU" sz="4000" b="1" dirty="0" smtClean="0"/>
              <a:t>число в нужный разряд</a:t>
            </a:r>
            <a:endParaRPr lang="ru-RU" b="1" dirty="0"/>
          </a:p>
        </p:txBody>
      </p:sp>
      <p:grpSp>
        <p:nvGrpSpPr>
          <p:cNvPr id="2" name="Group 200"/>
          <p:cNvGrpSpPr>
            <a:grpSpLocks/>
          </p:cNvGrpSpPr>
          <p:nvPr/>
        </p:nvGrpSpPr>
        <p:grpSpPr bwMode="auto">
          <a:xfrm>
            <a:off x="539750" y="3933825"/>
            <a:ext cx="4289425" cy="790575"/>
            <a:chOff x="158" y="3067"/>
            <a:chExt cx="2702" cy="498"/>
          </a:xfrm>
        </p:grpSpPr>
        <p:grpSp>
          <p:nvGrpSpPr>
            <p:cNvPr id="3" name="Group 137"/>
            <p:cNvGrpSpPr>
              <a:grpSpLocks/>
            </p:cNvGrpSpPr>
            <p:nvPr/>
          </p:nvGrpSpPr>
          <p:grpSpPr bwMode="auto">
            <a:xfrm>
              <a:off x="2018" y="3067"/>
              <a:ext cx="544" cy="498"/>
              <a:chOff x="3696" y="1525"/>
              <a:chExt cx="1824" cy="1440"/>
            </a:xfrm>
          </p:grpSpPr>
          <p:sp>
            <p:nvSpPr>
              <p:cNvPr id="33930" name="AutoShape 138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1" name="Oval 139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2" name="Oval 140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3" name="Oval 141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4" name="Oval 142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5" name="Oval 143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6" name="Oval 144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7" name="Oval 145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8" name="Oval 146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39" name="Oval 147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0" name="Oval 148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1383" y="3067"/>
              <a:ext cx="544" cy="498"/>
              <a:chOff x="3696" y="1525"/>
              <a:chExt cx="1824" cy="1440"/>
            </a:xfrm>
          </p:grpSpPr>
          <p:sp>
            <p:nvSpPr>
              <p:cNvPr id="33942" name="AutoShape 15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3" name="Oval 15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4" name="Oval 15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5" name="Oval 15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6" name="Oval 15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7" name="Oval 15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8" name="Oval 15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49" name="Oval 15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0" name="Oval 15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1" name="Oval 15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2" name="Oval 16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748" y="3067"/>
              <a:ext cx="544" cy="498"/>
              <a:chOff x="3696" y="1525"/>
              <a:chExt cx="1824" cy="1440"/>
            </a:xfrm>
          </p:grpSpPr>
          <p:sp>
            <p:nvSpPr>
              <p:cNvPr id="33954" name="AutoShape 162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5" name="Oval 163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6" name="Oval 164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7" name="Oval 165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8" name="Oval 166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59" name="Oval 167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0" name="Oval 168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1" name="Oval 169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2" name="Oval 170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3" name="Oval 171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4" name="Oval 172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73"/>
            <p:cNvGrpSpPr>
              <a:grpSpLocks/>
            </p:cNvGrpSpPr>
            <p:nvPr/>
          </p:nvGrpSpPr>
          <p:grpSpPr bwMode="auto">
            <a:xfrm>
              <a:off x="158" y="3067"/>
              <a:ext cx="544" cy="498"/>
              <a:chOff x="3696" y="1525"/>
              <a:chExt cx="1824" cy="1440"/>
            </a:xfrm>
          </p:grpSpPr>
          <p:sp>
            <p:nvSpPr>
              <p:cNvPr id="33966" name="AutoShape 174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7" name="Oval 175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8" name="Oval 176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69" name="Oval 177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0" name="Oval 178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1" name="Oval 179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2" name="Oval 180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3" name="Oval 181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4" name="Oval 182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5" name="Oval 183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76" name="Oval 184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980" name="Oval 188"/>
            <p:cNvSpPr>
              <a:spLocks noChangeArrowheads="1"/>
            </p:cNvSpPr>
            <p:nvPr/>
          </p:nvSpPr>
          <p:spPr bwMode="auto">
            <a:xfrm>
              <a:off x="2653" y="3475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1" name="Oval 189"/>
            <p:cNvSpPr>
              <a:spLocks noChangeArrowheads="1"/>
            </p:cNvSpPr>
            <p:nvPr/>
          </p:nvSpPr>
          <p:spPr bwMode="auto">
            <a:xfrm>
              <a:off x="2789" y="3475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9"/>
          <p:cNvGrpSpPr>
            <a:grpSpLocks/>
          </p:cNvGrpSpPr>
          <p:nvPr/>
        </p:nvGrpSpPr>
        <p:grpSpPr bwMode="auto">
          <a:xfrm>
            <a:off x="539750" y="2924175"/>
            <a:ext cx="2633663" cy="790575"/>
            <a:chOff x="204" y="1888"/>
            <a:chExt cx="1659" cy="498"/>
          </a:xfrm>
        </p:grpSpPr>
        <p:grpSp>
          <p:nvGrpSpPr>
            <p:cNvPr id="8" name="Group 113"/>
            <p:cNvGrpSpPr>
              <a:grpSpLocks/>
            </p:cNvGrpSpPr>
            <p:nvPr/>
          </p:nvGrpSpPr>
          <p:grpSpPr bwMode="auto">
            <a:xfrm>
              <a:off x="204" y="1888"/>
              <a:ext cx="544" cy="498"/>
              <a:chOff x="3696" y="1525"/>
              <a:chExt cx="1824" cy="1440"/>
            </a:xfrm>
          </p:grpSpPr>
          <p:sp>
            <p:nvSpPr>
              <p:cNvPr id="33906" name="AutoShape 114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7" name="Oval 115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8" name="Oval 116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9" name="Oval 117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0" name="Oval 118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1" name="Oval 119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2" name="Oval 120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3" name="Oval 121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4" name="Oval 122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5" name="Oval 123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6" name="Oval 124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25"/>
            <p:cNvGrpSpPr>
              <a:grpSpLocks/>
            </p:cNvGrpSpPr>
            <p:nvPr/>
          </p:nvGrpSpPr>
          <p:grpSpPr bwMode="auto">
            <a:xfrm>
              <a:off x="793" y="1888"/>
              <a:ext cx="544" cy="498"/>
              <a:chOff x="3696" y="1525"/>
              <a:chExt cx="1824" cy="1440"/>
            </a:xfrm>
          </p:grpSpPr>
          <p:sp>
            <p:nvSpPr>
              <p:cNvPr id="33918" name="AutoShape 126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9" name="Oval 127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0" name="Oval 128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1" name="Oval 129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2" name="Oval 130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3" name="Oval 131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4" name="Oval 132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5" name="Oval 133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6" name="Oval 134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7" name="Oval 135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8" name="Oval 136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979" name="Oval 187"/>
            <p:cNvSpPr>
              <a:spLocks noChangeArrowheads="1"/>
            </p:cNvSpPr>
            <p:nvPr/>
          </p:nvSpPr>
          <p:spPr bwMode="auto">
            <a:xfrm>
              <a:off x="1655" y="2296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3" name="Oval 191"/>
            <p:cNvSpPr>
              <a:spLocks noChangeArrowheads="1"/>
            </p:cNvSpPr>
            <p:nvPr/>
          </p:nvSpPr>
          <p:spPr bwMode="auto">
            <a:xfrm>
              <a:off x="1519" y="2296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4" name="Oval 192"/>
            <p:cNvSpPr>
              <a:spLocks noChangeArrowheads="1"/>
            </p:cNvSpPr>
            <p:nvPr/>
          </p:nvSpPr>
          <p:spPr bwMode="auto">
            <a:xfrm>
              <a:off x="1791" y="2296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98"/>
          <p:cNvGrpSpPr>
            <a:grpSpLocks/>
          </p:cNvGrpSpPr>
          <p:nvPr/>
        </p:nvGrpSpPr>
        <p:grpSpPr bwMode="auto">
          <a:xfrm>
            <a:off x="539750" y="1844675"/>
            <a:ext cx="3929063" cy="790575"/>
            <a:chOff x="249" y="845"/>
            <a:chExt cx="2475" cy="498"/>
          </a:xfrm>
        </p:grpSpPr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49" y="845"/>
              <a:ext cx="544" cy="498"/>
              <a:chOff x="3696" y="1525"/>
              <a:chExt cx="1824" cy="1440"/>
            </a:xfrm>
          </p:grpSpPr>
          <p:sp>
            <p:nvSpPr>
              <p:cNvPr id="33869" name="AutoShape 77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0" name="Oval 78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1" name="Oval 79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2" name="Oval 80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3" name="Oval 81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4" name="Oval 82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5" name="Oval 83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6" name="Oval 84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7" name="Oval 85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8" name="Oval 86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9" name="Oval 87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839" y="845"/>
              <a:ext cx="544" cy="498"/>
              <a:chOff x="3696" y="1525"/>
              <a:chExt cx="1824" cy="1440"/>
            </a:xfrm>
          </p:grpSpPr>
          <p:sp>
            <p:nvSpPr>
              <p:cNvPr id="33882" name="AutoShape 9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3" name="Oval 9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4" name="Oval 9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5" name="Oval 9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6" name="Oval 9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7" name="Oval 9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8" name="Oval 9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9" name="Oval 9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0" name="Oval 9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1" name="Oval 9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2" name="Oval 10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1429" y="845"/>
              <a:ext cx="544" cy="498"/>
              <a:chOff x="3696" y="1525"/>
              <a:chExt cx="1824" cy="1440"/>
            </a:xfrm>
          </p:grpSpPr>
          <p:sp>
            <p:nvSpPr>
              <p:cNvPr id="33894" name="AutoShape 102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5" name="Oval 103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6" name="Oval 104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7" name="Oval 105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8" name="Oval 106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9" name="Oval 107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0" name="Oval 108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1" name="Oval 109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2" name="Oval 110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3" name="Oval 111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4" name="Oval 112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982" name="Oval 190"/>
            <p:cNvSpPr>
              <a:spLocks noChangeArrowheads="1"/>
            </p:cNvSpPr>
            <p:nvPr/>
          </p:nvSpPr>
          <p:spPr bwMode="auto">
            <a:xfrm>
              <a:off x="2653" y="1253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5" name="Oval 193"/>
            <p:cNvSpPr>
              <a:spLocks noChangeArrowheads="1"/>
            </p:cNvSpPr>
            <p:nvPr/>
          </p:nvSpPr>
          <p:spPr bwMode="auto">
            <a:xfrm>
              <a:off x="2381" y="1253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6" name="Oval 194"/>
            <p:cNvSpPr>
              <a:spLocks noChangeArrowheads="1"/>
            </p:cNvSpPr>
            <p:nvPr/>
          </p:nvSpPr>
          <p:spPr bwMode="auto">
            <a:xfrm>
              <a:off x="2517" y="1253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7" name="Oval 195"/>
            <p:cNvSpPr>
              <a:spLocks noChangeArrowheads="1"/>
            </p:cNvSpPr>
            <p:nvPr/>
          </p:nvSpPr>
          <p:spPr bwMode="auto">
            <a:xfrm>
              <a:off x="2245" y="1253"/>
              <a:ext cx="71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8" name="Oval 196"/>
            <p:cNvSpPr>
              <a:spLocks noChangeArrowheads="1"/>
            </p:cNvSpPr>
            <p:nvPr/>
          </p:nvSpPr>
          <p:spPr bwMode="auto">
            <a:xfrm>
              <a:off x="2109" y="1253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241"/>
          <p:cNvGrpSpPr>
            <a:grpSpLocks/>
          </p:cNvGrpSpPr>
          <p:nvPr/>
        </p:nvGrpSpPr>
        <p:grpSpPr bwMode="auto">
          <a:xfrm>
            <a:off x="539750" y="5084763"/>
            <a:ext cx="3354388" cy="790575"/>
            <a:chOff x="1610" y="3566"/>
            <a:chExt cx="2113" cy="498"/>
          </a:xfrm>
        </p:grpSpPr>
        <p:grpSp>
          <p:nvGrpSpPr>
            <p:cNvPr id="15" name="Group 202"/>
            <p:cNvGrpSpPr>
              <a:grpSpLocks/>
            </p:cNvGrpSpPr>
            <p:nvPr/>
          </p:nvGrpSpPr>
          <p:grpSpPr bwMode="auto">
            <a:xfrm>
              <a:off x="2200" y="3566"/>
              <a:ext cx="544" cy="498"/>
              <a:chOff x="3696" y="1525"/>
              <a:chExt cx="1824" cy="1440"/>
            </a:xfrm>
          </p:grpSpPr>
          <p:sp>
            <p:nvSpPr>
              <p:cNvPr id="33995" name="AutoShape 203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6" name="Oval 204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7" name="Oval 205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8" name="Oval 206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99" name="Oval 207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0" name="Oval 208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1" name="Oval 209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2" name="Oval 210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3" name="Oval 211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4" name="Oval 212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5" name="Oval 213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214"/>
            <p:cNvGrpSpPr>
              <a:grpSpLocks/>
            </p:cNvGrpSpPr>
            <p:nvPr/>
          </p:nvGrpSpPr>
          <p:grpSpPr bwMode="auto">
            <a:xfrm>
              <a:off x="2789" y="3566"/>
              <a:ext cx="544" cy="498"/>
              <a:chOff x="3696" y="1525"/>
              <a:chExt cx="1824" cy="1440"/>
            </a:xfrm>
          </p:grpSpPr>
          <p:sp>
            <p:nvSpPr>
              <p:cNvPr id="34007" name="AutoShape 215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8" name="Oval 216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09" name="Oval 217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0" name="Oval 218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1" name="Oval 219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2" name="Oval 220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3" name="Oval 221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4" name="Oval 222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5" name="Oval 223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6" name="Oval 224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17" name="Oval 225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018" name="Oval 226"/>
            <p:cNvSpPr>
              <a:spLocks noChangeArrowheads="1"/>
            </p:cNvSpPr>
            <p:nvPr/>
          </p:nvSpPr>
          <p:spPr bwMode="auto">
            <a:xfrm>
              <a:off x="3651" y="3974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19" name="Oval 227"/>
            <p:cNvSpPr>
              <a:spLocks noChangeArrowheads="1"/>
            </p:cNvSpPr>
            <p:nvPr/>
          </p:nvSpPr>
          <p:spPr bwMode="auto">
            <a:xfrm>
              <a:off x="3515" y="3974"/>
              <a:ext cx="72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229"/>
            <p:cNvGrpSpPr>
              <a:grpSpLocks/>
            </p:cNvGrpSpPr>
            <p:nvPr/>
          </p:nvGrpSpPr>
          <p:grpSpPr bwMode="auto">
            <a:xfrm>
              <a:off x="1610" y="3566"/>
              <a:ext cx="544" cy="498"/>
              <a:chOff x="3696" y="1525"/>
              <a:chExt cx="1824" cy="1440"/>
            </a:xfrm>
          </p:grpSpPr>
          <p:sp>
            <p:nvSpPr>
              <p:cNvPr id="34022" name="AutoShape 23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3" name="Oval 23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4" name="Oval 23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5" name="Oval 23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6" name="Oval 23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7" name="Oval 23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8" name="Oval 23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29" name="Oval 23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30" name="Oval 23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31" name="Oval 23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032" name="Oval 24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4034" name="Text Box 242"/>
          <p:cNvSpPr txBox="1">
            <a:spLocks noChangeArrowheads="1"/>
          </p:cNvSpPr>
          <p:nvPr/>
        </p:nvSpPr>
        <p:spPr bwMode="auto">
          <a:xfrm>
            <a:off x="4859338" y="1916113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35</a:t>
            </a:r>
          </a:p>
        </p:txBody>
      </p:sp>
      <p:sp>
        <p:nvSpPr>
          <p:cNvPr id="34035" name="Text Box 243"/>
          <p:cNvSpPr txBox="1">
            <a:spLocks noChangeArrowheads="1"/>
          </p:cNvSpPr>
          <p:nvPr/>
        </p:nvSpPr>
        <p:spPr bwMode="auto">
          <a:xfrm>
            <a:off x="3419475" y="29972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23</a:t>
            </a:r>
          </a:p>
        </p:txBody>
      </p:sp>
      <p:sp>
        <p:nvSpPr>
          <p:cNvPr id="34036" name="Text Box 244"/>
          <p:cNvSpPr txBox="1">
            <a:spLocks noChangeArrowheads="1"/>
          </p:cNvSpPr>
          <p:nvPr/>
        </p:nvSpPr>
        <p:spPr bwMode="auto">
          <a:xfrm>
            <a:off x="4932363" y="4005263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42</a:t>
            </a:r>
          </a:p>
        </p:txBody>
      </p:sp>
      <p:sp>
        <p:nvSpPr>
          <p:cNvPr id="34037" name="Text Box 245"/>
          <p:cNvSpPr txBox="1">
            <a:spLocks noChangeArrowheads="1"/>
          </p:cNvSpPr>
          <p:nvPr/>
        </p:nvSpPr>
        <p:spPr bwMode="auto">
          <a:xfrm>
            <a:off x="4211638" y="5157788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32</a:t>
            </a:r>
          </a:p>
        </p:txBody>
      </p:sp>
      <p:graphicFrame>
        <p:nvGraphicFramePr>
          <p:cNvPr id="34054" name="Group 262"/>
          <p:cNvGraphicFramePr>
            <a:graphicFrameLocks noGrp="1"/>
          </p:cNvGraphicFramePr>
          <p:nvPr/>
        </p:nvGraphicFramePr>
        <p:xfrm>
          <a:off x="5580063" y="2924175"/>
          <a:ext cx="3263900" cy="1036320"/>
        </p:xfrm>
        <a:graphic>
          <a:graphicData uri="http://schemas.openxmlformats.org/drawingml/2006/table">
            <a:tbl>
              <a:tblPr/>
              <a:tblGrid>
                <a:gridCol w="1633537"/>
                <a:gridCol w="1630363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десятки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4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0" grpId="0" autoUpdateAnimBg="0"/>
      <p:bldP spid="34034" grpId="0" autoUpdateAnimBg="0"/>
      <p:bldP spid="34035" grpId="0" autoUpdateAnimBg="0"/>
      <p:bldP spid="34036" grpId="0" autoUpdateAnimBg="0"/>
      <p:bldP spid="3403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100artistov.ru/wp-content/uploads/2013/09/%D1%86%D0%B8%D1%80%D0%BA-%D0%BA%D0%BE%D0%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/>
              <a:t>Запиши число </a:t>
            </a:r>
            <a:endParaRPr lang="ru-RU" b="1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2060575"/>
            <a:ext cx="33115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/>
              <a:t>5 </a:t>
            </a:r>
            <a:r>
              <a:rPr lang="ru-RU" sz="4000" b="1" dirty="0" err="1" smtClean="0"/>
              <a:t>дес</a:t>
            </a:r>
            <a:r>
              <a:rPr lang="ru-RU" sz="4000" b="1" dirty="0" smtClean="0"/>
              <a:t>. 1 ед</a:t>
            </a:r>
            <a:r>
              <a:rPr lang="ru-RU" sz="4000" b="1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1 </a:t>
            </a:r>
            <a:r>
              <a:rPr lang="ru-RU" sz="4000" b="1" dirty="0" err="1"/>
              <a:t>дес</a:t>
            </a:r>
            <a:r>
              <a:rPr lang="ru-RU" sz="4000" b="1" dirty="0"/>
              <a:t>. 5 ед.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7 </a:t>
            </a:r>
            <a:r>
              <a:rPr lang="ru-RU" sz="4000" b="1" dirty="0" err="1"/>
              <a:t>дес</a:t>
            </a:r>
            <a:r>
              <a:rPr lang="ru-RU" sz="4000" b="1" dirty="0"/>
              <a:t>. 6 </a:t>
            </a:r>
            <a:r>
              <a:rPr lang="ru-RU" sz="4000" b="1" dirty="0" err="1"/>
              <a:t>ед</a:t>
            </a:r>
            <a:endParaRPr lang="ru-RU" sz="4000" b="1" dirty="0"/>
          </a:p>
          <a:p>
            <a:pPr>
              <a:spcBef>
                <a:spcPct val="50000"/>
              </a:spcBef>
            </a:pPr>
            <a:r>
              <a:rPr lang="ru-RU" sz="4000" b="1" dirty="0"/>
              <a:t>2 </a:t>
            </a:r>
            <a:r>
              <a:rPr lang="ru-RU" sz="4000" b="1" dirty="0" err="1"/>
              <a:t>дес</a:t>
            </a:r>
            <a:r>
              <a:rPr lang="ru-RU" sz="4000" b="1" dirty="0"/>
              <a:t>. 6 ед.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4 </a:t>
            </a:r>
            <a:r>
              <a:rPr lang="ru-RU" sz="4000" b="1" dirty="0" err="1"/>
              <a:t>дес</a:t>
            </a:r>
            <a:r>
              <a:rPr lang="ru-RU" sz="4000" b="1" dirty="0"/>
              <a:t>. 2 ед.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35375" y="1989138"/>
            <a:ext cx="7207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51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15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76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26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42</a:t>
            </a:r>
          </a:p>
        </p:txBody>
      </p:sp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4716463" y="1989138"/>
            <a:ext cx="3236912" cy="576262"/>
            <a:chOff x="2971" y="1253"/>
            <a:chExt cx="2039" cy="36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87" y="1253"/>
              <a:ext cx="344" cy="363"/>
              <a:chOff x="3696" y="1525"/>
              <a:chExt cx="1824" cy="1440"/>
            </a:xfrm>
          </p:grpSpPr>
          <p:sp>
            <p:nvSpPr>
              <p:cNvPr id="34826" name="AutoShape 1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7" name="Oval 1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8" name="Oval 1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9" name="Oval 1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0" name="Oval 1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1" name="Oval 1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2" name="Oval 1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3" name="Oval 1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5" name="Oval 1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6" name="Oval 2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161" y="1253"/>
              <a:ext cx="344" cy="363"/>
              <a:chOff x="3696" y="1525"/>
              <a:chExt cx="1824" cy="1440"/>
            </a:xfrm>
          </p:grpSpPr>
          <p:sp>
            <p:nvSpPr>
              <p:cNvPr id="34838" name="AutoShape 22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9" name="Oval 23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0" name="Oval 24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1" name="Oval 25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2" name="Oval 26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3" name="Oval 27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4" name="Oval 28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5" name="Oval 29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6" name="Oval 30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7" name="Oval 31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8" name="Oval 32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534" y="1253"/>
              <a:ext cx="345" cy="363"/>
              <a:chOff x="3696" y="1525"/>
              <a:chExt cx="1824" cy="1440"/>
            </a:xfrm>
          </p:grpSpPr>
          <p:sp>
            <p:nvSpPr>
              <p:cNvPr id="34850" name="AutoShape 34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1" name="Oval 35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2" name="Oval 36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3" name="Oval 37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4" name="Oval 38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5" name="Oval 39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6" name="Oval 40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7" name="Oval 41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8" name="Oval 42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9" name="Oval 43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60" name="Oval 44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865" name="Oval 49"/>
            <p:cNvSpPr>
              <a:spLocks noChangeArrowheads="1"/>
            </p:cNvSpPr>
            <p:nvPr/>
          </p:nvSpPr>
          <p:spPr bwMode="auto">
            <a:xfrm>
              <a:off x="4965" y="1550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3379" y="1253"/>
              <a:ext cx="344" cy="363"/>
              <a:chOff x="3696" y="1525"/>
              <a:chExt cx="1824" cy="1440"/>
            </a:xfrm>
          </p:grpSpPr>
          <p:sp>
            <p:nvSpPr>
              <p:cNvPr id="34867" name="AutoShape 51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68" name="Oval 52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69" name="Oval 53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0" name="Oval 54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1" name="Oval 55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2" name="Oval 56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3" name="Oval 57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4" name="Oval 58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5" name="Oval 59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6" name="Oval 60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77" name="Oval 61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2971" y="1253"/>
              <a:ext cx="344" cy="363"/>
              <a:chOff x="3696" y="1525"/>
              <a:chExt cx="1824" cy="1440"/>
            </a:xfrm>
          </p:grpSpPr>
          <p:sp>
            <p:nvSpPr>
              <p:cNvPr id="34879" name="AutoShape 63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0" name="Oval 64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1" name="Oval 65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2" name="Oval 66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3" name="Oval 67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4" name="Oval 68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5" name="Oval 69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6" name="Oval 70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7" name="Oval 71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8" name="Oval 72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9" name="Oval 73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272"/>
          <p:cNvGrpSpPr>
            <a:grpSpLocks/>
          </p:cNvGrpSpPr>
          <p:nvPr/>
        </p:nvGrpSpPr>
        <p:grpSpPr bwMode="auto">
          <a:xfrm>
            <a:off x="4643438" y="2997200"/>
            <a:ext cx="1295400" cy="600075"/>
            <a:chOff x="2925" y="1888"/>
            <a:chExt cx="816" cy="378"/>
          </a:xfrm>
        </p:grpSpPr>
        <p:sp>
          <p:nvSpPr>
            <p:cNvPr id="34861" name="Oval 45"/>
            <p:cNvSpPr>
              <a:spLocks noChangeArrowheads="1"/>
            </p:cNvSpPr>
            <p:nvPr/>
          </p:nvSpPr>
          <p:spPr bwMode="auto">
            <a:xfrm>
              <a:off x="3592" y="2205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auto">
            <a:xfrm>
              <a:off x="3420" y="2205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auto">
            <a:xfrm>
              <a:off x="3506" y="2205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auto">
            <a:xfrm>
              <a:off x="3334" y="2205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2925" y="1888"/>
              <a:ext cx="344" cy="363"/>
              <a:chOff x="3696" y="1525"/>
              <a:chExt cx="1824" cy="1440"/>
            </a:xfrm>
          </p:grpSpPr>
          <p:sp>
            <p:nvSpPr>
              <p:cNvPr id="34892" name="AutoShape 76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3" name="Oval 77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4" name="Oval 78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5" name="Oval 79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6" name="Oval 80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7" name="Oval 81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8" name="Oval 82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9" name="Oval 83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0" name="Oval 84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1" name="Oval 85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2" name="Oval 86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903" name="Oval 87"/>
            <p:cNvSpPr>
              <a:spLocks noChangeArrowheads="1"/>
            </p:cNvSpPr>
            <p:nvPr/>
          </p:nvSpPr>
          <p:spPr bwMode="auto">
            <a:xfrm>
              <a:off x="3696" y="2205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74"/>
          <p:cNvGrpSpPr>
            <a:grpSpLocks/>
          </p:cNvGrpSpPr>
          <p:nvPr/>
        </p:nvGrpSpPr>
        <p:grpSpPr bwMode="auto">
          <a:xfrm>
            <a:off x="4572000" y="4797425"/>
            <a:ext cx="1800225" cy="600075"/>
            <a:chOff x="2880" y="3022"/>
            <a:chExt cx="1134" cy="378"/>
          </a:xfrm>
        </p:grpSpPr>
        <p:sp>
          <p:nvSpPr>
            <p:cNvPr id="34940" name="Oval 124"/>
            <p:cNvSpPr>
              <a:spLocks noChangeArrowheads="1"/>
            </p:cNvSpPr>
            <p:nvPr/>
          </p:nvSpPr>
          <p:spPr bwMode="auto">
            <a:xfrm>
              <a:off x="3696" y="3339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auto">
            <a:xfrm>
              <a:off x="3833" y="3249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auto">
            <a:xfrm>
              <a:off x="3742" y="3249"/>
              <a:ext cx="45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auto">
            <a:xfrm>
              <a:off x="3969" y="3339"/>
              <a:ext cx="45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auto">
            <a:xfrm>
              <a:off x="3878" y="3339"/>
              <a:ext cx="45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auto">
            <a:xfrm>
              <a:off x="3787" y="3339"/>
              <a:ext cx="46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86"/>
            <p:cNvGrpSpPr>
              <a:grpSpLocks/>
            </p:cNvGrpSpPr>
            <p:nvPr/>
          </p:nvGrpSpPr>
          <p:grpSpPr bwMode="auto">
            <a:xfrm>
              <a:off x="3288" y="3022"/>
              <a:ext cx="344" cy="363"/>
              <a:chOff x="3696" y="1525"/>
              <a:chExt cx="1824" cy="1440"/>
            </a:xfrm>
          </p:grpSpPr>
          <p:sp>
            <p:nvSpPr>
              <p:cNvPr id="35003" name="AutoShape 187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4" name="Oval 188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5" name="Oval 189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6" name="Oval 190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7" name="Oval 191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8" name="Oval 192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9" name="Oval 193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0" name="Oval 194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1" name="Oval 195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2" name="Oval 196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3" name="Oval 197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198"/>
            <p:cNvGrpSpPr>
              <a:grpSpLocks/>
            </p:cNvGrpSpPr>
            <p:nvPr/>
          </p:nvGrpSpPr>
          <p:grpSpPr bwMode="auto">
            <a:xfrm>
              <a:off x="2880" y="3022"/>
              <a:ext cx="344" cy="363"/>
              <a:chOff x="3696" y="1525"/>
              <a:chExt cx="1824" cy="1440"/>
            </a:xfrm>
          </p:grpSpPr>
          <p:sp>
            <p:nvSpPr>
              <p:cNvPr id="35015" name="AutoShape 199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6" name="Oval 200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7" name="Oval 201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8" name="Oval 202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19" name="Oval 203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0" name="Oval 204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1" name="Oval 205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2" name="Oval 206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3" name="Oval 207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4" name="Oval 208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5" name="Oval 209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273"/>
          <p:cNvGrpSpPr>
            <a:grpSpLocks/>
          </p:cNvGrpSpPr>
          <p:nvPr/>
        </p:nvGrpSpPr>
        <p:grpSpPr bwMode="auto">
          <a:xfrm>
            <a:off x="4572000" y="3860800"/>
            <a:ext cx="4319588" cy="576263"/>
            <a:chOff x="2880" y="2432"/>
            <a:chExt cx="2721" cy="363"/>
          </a:xfrm>
        </p:grpSpPr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3606" y="2432"/>
              <a:ext cx="344" cy="363"/>
              <a:chOff x="3696" y="1525"/>
              <a:chExt cx="1824" cy="1440"/>
            </a:xfrm>
          </p:grpSpPr>
          <p:sp>
            <p:nvSpPr>
              <p:cNvPr id="34905" name="AutoShape 89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6" name="Oval 90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7" name="Oval 91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8" name="Oval 92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09" name="Oval 93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0" name="Oval 94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1" name="Oval 95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2" name="Oval 96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3" name="Oval 97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4" name="Oval 98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5" name="Oval 99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3969" y="2432"/>
              <a:ext cx="344" cy="363"/>
              <a:chOff x="3696" y="1525"/>
              <a:chExt cx="1824" cy="1440"/>
            </a:xfrm>
          </p:grpSpPr>
          <p:sp>
            <p:nvSpPr>
              <p:cNvPr id="34917" name="AutoShape 101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8" name="Oval 102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19" name="Oval 103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0" name="Oval 104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1" name="Oval 105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2" name="Oval 106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3" name="Oval 107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4" name="Oval 108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5" name="Oval 109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6" name="Oval 110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27" name="Oval 111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112"/>
            <p:cNvGrpSpPr>
              <a:grpSpLocks/>
            </p:cNvGrpSpPr>
            <p:nvPr/>
          </p:nvGrpSpPr>
          <p:grpSpPr bwMode="auto">
            <a:xfrm>
              <a:off x="4332" y="2432"/>
              <a:ext cx="345" cy="363"/>
              <a:chOff x="3696" y="1525"/>
              <a:chExt cx="1824" cy="1440"/>
            </a:xfrm>
          </p:grpSpPr>
          <p:sp>
            <p:nvSpPr>
              <p:cNvPr id="34929" name="AutoShape 113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0" name="Oval 114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1" name="Oval 115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2" name="Oval 116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3" name="Oval 117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4" name="Oval 118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5" name="Oval 119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6" name="Oval 120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7" name="Oval 121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8" name="Oval 122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9" name="Oval 123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125"/>
            <p:cNvGrpSpPr>
              <a:grpSpLocks/>
            </p:cNvGrpSpPr>
            <p:nvPr/>
          </p:nvGrpSpPr>
          <p:grpSpPr bwMode="auto">
            <a:xfrm>
              <a:off x="3243" y="2432"/>
              <a:ext cx="344" cy="363"/>
              <a:chOff x="3696" y="1525"/>
              <a:chExt cx="1824" cy="1440"/>
            </a:xfrm>
          </p:grpSpPr>
          <p:sp>
            <p:nvSpPr>
              <p:cNvPr id="34942" name="AutoShape 126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3" name="Oval 127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4" name="Oval 128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5" name="Oval 129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6" name="Oval 130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7" name="Oval 131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8" name="Oval 132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9" name="Oval 133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0" name="Oval 134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1" name="Oval 135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2" name="Oval 136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137"/>
            <p:cNvGrpSpPr>
              <a:grpSpLocks/>
            </p:cNvGrpSpPr>
            <p:nvPr/>
          </p:nvGrpSpPr>
          <p:grpSpPr bwMode="auto">
            <a:xfrm>
              <a:off x="2880" y="2432"/>
              <a:ext cx="344" cy="363"/>
              <a:chOff x="3696" y="1525"/>
              <a:chExt cx="1824" cy="1440"/>
            </a:xfrm>
          </p:grpSpPr>
          <p:sp>
            <p:nvSpPr>
              <p:cNvPr id="34954" name="AutoShape 138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5" name="Oval 139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6" name="Oval 140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7" name="Oval 141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8" name="Oval 142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9" name="Oval 143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60" name="Oval 144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61" name="Oval 145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62" name="Oval 146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63" name="Oval 147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64" name="Oval 148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969" name="Oval 153"/>
            <p:cNvSpPr>
              <a:spLocks noChangeArrowheads="1"/>
            </p:cNvSpPr>
            <p:nvPr/>
          </p:nvSpPr>
          <p:spPr bwMode="auto">
            <a:xfrm>
              <a:off x="5465" y="2614"/>
              <a:ext cx="45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auto">
            <a:xfrm>
              <a:off x="5420" y="2523"/>
              <a:ext cx="46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auto">
            <a:xfrm>
              <a:off x="5556" y="2432"/>
              <a:ext cx="45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auto">
            <a:xfrm>
              <a:off x="5465" y="2432"/>
              <a:ext cx="45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auto">
            <a:xfrm>
              <a:off x="5375" y="2432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auto">
            <a:xfrm>
              <a:off x="5511" y="2523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173"/>
            <p:cNvGrpSpPr>
              <a:grpSpLocks/>
            </p:cNvGrpSpPr>
            <p:nvPr/>
          </p:nvGrpSpPr>
          <p:grpSpPr bwMode="auto">
            <a:xfrm>
              <a:off x="5057" y="2432"/>
              <a:ext cx="345" cy="363"/>
              <a:chOff x="3696" y="1525"/>
              <a:chExt cx="1824" cy="1440"/>
            </a:xfrm>
          </p:grpSpPr>
          <p:sp>
            <p:nvSpPr>
              <p:cNvPr id="34990" name="AutoShape 174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1" name="Oval 175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2" name="Oval 176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3" name="Oval 177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4" name="Oval 178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5" name="Oval 179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6" name="Oval 180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7" name="Oval 181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8" name="Oval 182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99" name="Oval 183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00" name="Oval 184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234"/>
            <p:cNvGrpSpPr>
              <a:grpSpLocks/>
            </p:cNvGrpSpPr>
            <p:nvPr/>
          </p:nvGrpSpPr>
          <p:grpSpPr bwMode="auto">
            <a:xfrm>
              <a:off x="4694" y="2432"/>
              <a:ext cx="345" cy="363"/>
              <a:chOff x="3696" y="1525"/>
              <a:chExt cx="1824" cy="1440"/>
            </a:xfrm>
          </p:grpSpPr>
          <p:sp>
            <p:nvSpPr>
              <p:cNvPr id="35051" name="AutoShape 235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2" name="Oval 236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3" name="Oval 237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4" name="Oval 238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5" name="Oval 239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6" name="Oval 240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7" name="Oval 241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8" name="Oval 242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59" name="Oval 243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0" name="Oval 244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1" name="Oval 245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1" name="Group 275"/>
          <p:cNvGrpSpPr>
            <a:grpSpLocks/>
          </p:cNvGrpSpPr>
          <p:nvPr/>
        </p:nvGrpSpPr>
        <p:grpSpPr bwMode="auto">
          <a:xfrm>
            <a:off x="4572000" y="5661025"/>
            <a:ext cx="2808288" cy="576263"/>
            <a:chOff x="2880" y="3566"/>
            <a:chExt cx="1769" cy="363"/>
          </a:xfrm>
        </p:grpSpPr>
        <p:sp>
          <p:nvSpPr>
            <p:cNvPr id="35001" name="Oval 185"/>
            <p:cNvSpPr>
              <a:spLocks noChangeArrowheads="1"/>
            </p:cNvSpPr>
            <p:nvPr/>
          </p:nvSpPr>
          <p:spPr bwMode="auto">
            <a:xfrm>
              <a:off x="4604" y="3838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210"/>
            <p:cNvGrpSpPr>
              <a:grpSpLocks/>
            </p:cNvGrpSpPr>
            <p:nvPr/>
          </p:nvGrpSpPr>
          <p:grpSpPr bwMode="auto">
            <a:xfrm>
              <a:off x="3696" y="3566"/>
              <a:ext cx="344" cy="363"/>
              <a:chOff x="3696" y="1525"/>
              <a:chExt cx="1824" cy="1440"/>
            </a:xfrm>
          </p:grpSpPr>
          <p:sp>
            <p:nvSpPr>
              <p:cNvPr id="35027" name="AutoShape 211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8" name="Oval 212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29" name="Oval 213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0" name="Oval 214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1" name="Oval 215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2" name="Oval 216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3" name="Oval 217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4" name="Oval 218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5" name="Oval 219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6" name="Oval 220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37" name="Oval 221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22"/>
            <p:cNvGrpSpPr>
              <a:grpSpLocks/>
            </p:cNvGrpSpPr>
            <p:nvPr/>
          </p:nvGrpSpPr>
          <p:grpSpPr bwMode="auto">
            <a:xfrm>
              <a:off x="4070" y="3566"/>
              <a:ext cx="344" cy="363"/>
              <a:chOff x="3696" y="1525"/>
              <a:chExt cx="1824" cy="1440"/>
            </a:xfrm>
          </p:grpSpPr>
          <p:sp>
            <p:nvSpPr>
              <p:cNvPr id="35039" name="AutoShape 223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0" name="Oval 224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1" name="Oval 225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2" name="Oval 226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3" name="Oval 227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4" name="Oval 228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5" name="Oval 229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6" name="Oval 230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7" name="Oval 231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8" name="Oval 232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49" name="Oval 233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062" name="Oval 246"/>
            <p:cNvSpPr>
              <a:spLocks noChangeArrowheads="1"/>
            </p:cNvSpPr>
            <p:nvPr/>
          </p:nvSpPr>
          <p:spPr bwMode="auto">
            <a:xfrm>
              <a:off x="4468" y="3838"/>
              <a:ext cx="45" cy="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" name="Group 247"/>
            <p:cNvGrpSpPr>
              <a:grpSpLocks/>
            </p:cNvGrpSpPr>
            <p:nvPr/>
          </p:nvGrpSpPr>
          <p:grpSpPr bwMode="auto">
            <a:xfrm>
              <a:off x="3288" y="3566"/>
              <a:ext cx="344" cy="363"/>
              <a:chOff x="3696" y="1525"/>
              <a:chExt cx="1824" cy="1440"/>
            </a:xfrm>
          </p:grpSpPr>
          <p:sp>
            <p:nvSpPr>
              <p:cNvPr id="35064" name="AutoShape 248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5" name="Oval 249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6" name="Oval 250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7" name="Oval 251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8" name="Oval 252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69" name="Oval 253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0" name="Oval 254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1" name="Oval 255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2" name="Oval 256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3" name="Oval 257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4" name="Oval 258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5" name="Group 259"/>
            <p:cNvGrpSpPr>
              <a:grpSpLocks/>
            </p:cNvGrpSpPr>
            <p:nvPr/>
          </p:nvGrpSpPr>
          <p:grpSpPr bwMode="auto">
            <a:xfrm>
              <a:off x="2880" y="3566"/>
              <a:ext cx="344" cy="363"/>
              <a:chOff x="3696" y="1525"/>
              <a:chExt cx="1824" cy="1440"/>
            </a:xfrm>
          </p:grpSpPr>
          <p:sp>
            <p:nvSpPr>
              <p:cNvPr id="35076" name="AutoShape 260"/>
              <p:cNvSpPr>
                <a:spLocks noChangeArrowheads="1"/>
              </p:cNvSpPr>
              <p:nvPr/>
            </p:nvSpPr>
            <p:spPr bwMode="auto">
              <a:xfrm>
                <a:off x="3696" y="1525"/>
                <a:ext cx="1824" cy="144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7" name="Oval 261"/>
              <p:cNvSpPr>
                <a:spLocks noChangeArrowheads="1"/>
              </p:cNvSpPr>
              <p:nvPr/>
            </p:nvSpPr>
            <p:spPr bwMode="auto">
              <a:xfrm>
                <a:off x="4377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8" name="Oval 262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79" name="Oval 263"/>
              <p:cNvSpPr>
                <a:spLocks noChangeArrowheads="1"/>
              </p:cNvSpPr>
              <p:nvPr/>
            </p:nvSpPr>
            <p:spPr bwMode="auto">
              <a:xfrm>
                <a:off x="4513" y="179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0" name="Oval 264"/>
              <p:cNvSpPr>
                <a:spLocks noChangeArrowheads="1"/>
              </p:cNvSpPr>
              <p:nvPr/>
            </p:nvSpPr>
            <p:spPr bwMode="auto">
              <a:xfrm>
                <a:off x="4195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1" name="Oval 265"/>
              <p:cNvSpPr>
                <a:spLocks noChangeArrowheads="1"/>
              </p:cNvSpPr>
              <p:nvPr/>
            </p:nvSpPr>
            <p:spPr bwMode="auto">
              <a:xfrm>
                <a:off x="4558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2" name="Oval 266"/>
              <p:cNvSpPr>
                <a:spLocks noChangeArrowheads="1"/>
              </p:cNvSpPr>
              <p:nvPr/>
            </p:nvSpPr>
            <p:spPr bwMode="auto">
              <a:xfrm>
                <a:off x="4876" y="2387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3" name="Oval 267"/>
              <p:cNvSpPr>
                <a:spLocks noChangeArrowheads="1"/>
              </p:cNvSpPr>
              <p:nvPr/>
            </p:nvSpPr>
            <p:spPr bwMode="auto">
              <a:xfrm>
                <a:off x="501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4" name="Oval 268"/>
              <p:cNvSpPr>
                <a:spLocks noChangeArrowheads="1"/>
              </p:cNvSpPr>
              <p:nvPr/>
            </p:nvSpPr>
            <p:spPr bwMode="auto">
              <a:xfrm>
                <a:off x="4694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5" name="Oval 269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86" name="Oval 270"/>
              <p:cNvSpPr>
                <a:spLocks noChangeArrowheads="1"/>
              </p:cNvSpPr>
              <p:nvPr/>
            </p:nvSpPr>
            <p:spPr bwMode="auto">
              <a:xfrm>
                <a:off x="3969" y="2659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utoUpdateAnimBg="0"/>
      <p:bldP spid="348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.ytimg.com/vi/hw3_QBNAGXY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68538" y="1341438"/>
            <a:ext cx="618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/>
              <a:t>Найди лишнее число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16013" y="2420938"/>
            <a:ext cx="7467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/>
              <a:t>32                                  36  </a:t>
            </a:r>
          </a:p>
          <a:p>
            <a:r>
              <a:rPr lang="ru-RU" sz="4000" b="1" dirty="0"/>
              <a:t>              38                             13 </a:t>
            </a:r>
          </a:p>
          <a:p>
            <a:r>
              <a:rPr lang="ru-RU" sz="4000" b="1" dirty="0"/>
              <a:t>                         34                                                                                 31                                   37</a:t>
            </a:r>
          </a:p>
          <a:p>
            <a:r>
              <a:rPr lang="ru-RU" sz="4000" b="1" dirty="0"/>
              <a:t>                  39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929322" y="2714620"/>
            <a:ext cx="2362200" cy="1219200"/>
          </a:xfrm>
          <a:prstGeom prst="irregularSeal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evening-kazan.ru/sites/default/files/storyimages/img_3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</a:t>
            </a:r>
            <a:r>
              <a:rPr lang="ru-RU" dirty="0" smtClean="0"/>
              <a:t> 87</a:t>
            </a:r>
            <a:br>
              <a:rPr lang="ru-RU" dirty="0" smtClean="0"/>
            </a:br>
            <a:r>
              <a:rPr lang="ru-RU" dirty="0" smtClean="0"/>
              <a:t>Рабочий лист 85</a:t>
            </a:r>
            <a:br>
              <a:rPr lang="ru-RU" dirty="0" smtClean="0"/>
            </a:br>
            <a:r>
              <a:rPr lang="ru-RU" dirty="0" smtClean="0"/>
              <a:t>1. Сколько птенцов? Соедини картинки с числами.</a:t>
            </a:r>
            <a:br>
              <a:rPr lang="ru-RU" dirty="0" smtClean="0"/>
            </a:br>
            <a:r>
              <a:rPr lang="ru-RU" dirty="0" smtClean="0"/>
              <a:t>2. Соедини точки в порядке возрастания. Кто у тебя получился? Раскрась.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Выбери и вставь нужную фигуру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571625"/>
            <a:ext cx="4786313" cy="464343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43857" y="3856831"/>
            <a:ext cx="4572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34925" y="3892550"/>
            <a:ext cx="46434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" y="3214688"/>
            <a:ext cx="47863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" y="4786313"/>
            <a:ext cx="47863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714500"/>
            <a:ext cx="1009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429000"/>
            <a:ext cx="1009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857750"/>
            <a:ext cx="9286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714500"/>
            <a:ext cx="1009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929188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429000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857375"/>
            <a:ext cx="1047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214688"/>
            <a:ext cx="12144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643438"/>
            <a:ext cx="12144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857750"/>
            <a:ext cx="1143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928813"/>
            <a:ext cx="1143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7567E-6 C -0.14184 -0.07355 -0.2835 -0.14709 -0.33958 -0.175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5732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Приглашаются </a:t>
            </a:r>
            <a:br>
              <a:rPr lang="ru-RU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«соседи» числа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_4a34565be104e_новый-размер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714356"/>
            <a:ext cx="3286098" cy="3143272"/>
          </a:xfrm>
        </p:spPr>
      </p:pic>
      <p:pic>
        <p:nvPicPr>
          <p:cNvPr id="5" name="Содержимое 3" descr="f_4a34565be104e_новый-размер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8" y="4357670"/>
            <a:ext cx="3286098" cy="2500330"/>
          </a:xfrm>
          <a:prstGeom prst="rect">
            <a:avLst/>
          </a:prstGeom>
        </p:spPr>
      </p:pic>
      <p:pic>
        <p:nvPicPr>
          <p:cNvPr id="6" name="Содержимое 3" descr="f_4a34565be104e_новый-размер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14810" y="1428736"/>
            <a:ext cx="3286098" cy="3143272"/>
          </a:xfrm>
          <a:prstGeom prst="rect">
            <a:avLst/>
          </a:prstGeom>
        </p:spPr>
      </p:pic>
      <p:pic>
        <p:nvPicPr>
          <p:cNvPr id="7" name="Содержимое 3" descr="f_4a34565be104e_новый-размер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3500438"/>
            <a:ext cx="3286098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85723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42873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164305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157161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214311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35743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364331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428625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435769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4500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507207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20" y="528638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142844" y="214290"/>
            <a:ext cx="1766467" cy="2143140"/>
          </a:xfrm>
          <a:prstGeom prst="rect">
            <a:avLst/>
          </a:prstGeom>
        </p:spPr>
      </p:pic>
      <p:pic>
        <p:nvPicPr>
          <p:cNvPr id="3" name="Рисунок 2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572132" y="1428736"/>
            <a:ext cx="1766467" cy="2143140"/>
          </a:xfrm>
          <a:prstGeom prst="rect">
            <a:avLst/>
          </a:prstGeom>
        </p:spPr>
      </p:pic>
      <p:pic>
        <p:nvPicPr>
          <p:cNvPr id="4" name="Рисунок 3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1500174"/>
            <a:ext cx="1766467" cy="2143140"/>
          </a:xfrm>
          <a:prstGeom prst="rect">
            <a:avLst/>
          </a:prstGeom>
        </p:spPr>
      </p:pic>
      <p:pic>
        <p:nvPicPr>
          <p:cNvPr id="5" name="Рисунок 4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43504" y="3286124"/>
            <a:ext cx="1766467" cy="2143140"/>
          </a:xfrm>
          <a:prstGeom prst="rect">
            <a:avLst/>
          </a:prstGeom>
        </p:spPr>
      </p:pic>
      <p:pic>
        <p:nvPicPr>
          <p:cNvPr id="6" name="Рисунок 5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7488" y="2786058"/>
            <a:ext cx="1766467" cy="2143140"/>
          </a:xfrm>
          <a:prstGeom prst="rect">
            <a:avLst/>
          </a:prstGeom>
        </p:spPr>
      </p:pic>
      <p:pic>
        <p:nvPicPr>
          <p:cNvPr id="7" name="Рисунок 6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215206" y="2928934"/>
            <a:ext cx="1766467" cy="2143140"/>
          </a:xfrm>
          <a:prstGeom prst="rect">
            <a:avLst/>
          </a:prstGeom>
        </p:spPr>
      </p:pic>
      <p:pic>
        <p:nvPicPr>
          <p:cNvPr id="8" name="Рисунок 7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29058" y="1428736"/>
            <a:ext cx="1766467" cy="2143140"/>
          </a:xfrm>
          <a:prstGeom prst="rect">
            <a:avLst/>
          </a:prstGeom>
        </p:spPr>
      </p:pic>
      <p:pic>
        <p:nvPicPr>
          <p:cNvPr id="9" name="Рисунок 8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215206" y="214290"/>
            <a:ext cx="1766467" cy="214314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5732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числа 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порядке возрастания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1857364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7148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3214686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785926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1785926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57148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3714752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3357562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0" y="4357694"/>
            <a:ext cx="1648703" cy="200026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4714884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1" name="Рисунок 20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51661" y="3929066"/>
            <a:ext cx="1648703" cy="200026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43042" y="4214818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3" name="Рисунок 22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500298" y="4500570"/>
            <a:ext cx="1648703" cy="200026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786050" y="485776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" name="Рисунок 24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761070" y="4071942"/>
            <a:ext cx="1648703" cy="200026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00496" y="4429132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7" name="Рисунок 26" descr="kulja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4786315" y="4714860"/>
            <a:ext cx="1589840" cy="19288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214942" y="5143488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9" name="Рисунок 28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916766" y="4000504"/>
            <a:ext cx="1707585" cy="207170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85549" y="4214818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1" name="Рисунок 30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2885" y="4714860"/>
            <a:ext cx="1648722" cy="200028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143768" y="507205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3" name="Рисунок 32" descr="kulja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643835" y="3786190"/>
            <a:ext cx="1500166" cy="20002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929586" y="4000504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142844" y="214290"/>
            <a:ext cx="1766467" cy="2143140"/>
          </a:xfrm>
          <a:prstGeom prst="rect">
            <a:avLst/>
          </a:prstGeom>
        </p:spPr>
      </p:pic>
      <p:pic>
        <p:nvPicPr>
          <p:cNvPr id="3" name="Рисунок 2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572132" y="1428736"/>
            <a:ext cx="1766467" cy="2143140"/>
          </a:xfrm>
          <a:prstGeom prst="rect">
            <a:avLst/>
          </a:prstGeom>
        </p:spPr>
      </p:pic>
      <p:pic>
        <p:nvPicPr>
          <p:cNvPr id="4" name="Рисунок 3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1500174"/>
            <a:ext cx="1766467" cy="2143140"/>
          </a:xfrm>
          <a:prstGeom prst="rect">
            <a:avLst/>
          </a:prstGeom>
        </p:spPr>
      </p:pic>
      <p:pic>
        <p:nvPicPr>
          <p:cNvPr id="5" name="Рисунок 4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43504" y="3286124"/>
            <a:ext cx="1766467" cy="2143140"/>
          </a:xfrm>
          <a:prstGeom prst="rect">
            <a:avLst/>
          </a:prstGeom>
        </p:spPr>
      </p:pic>
      <p:pic>
        <p:nvPicPr>
          <p:cNvPr id="6" name="Рисунок 5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7488" y="2786058"/>
            <a:ext cx="1766467" cy="2143140"/>
          </a:xfrm>
          <a:prstGeom prst="rect">
            <a:avLst/>
          </a:prstGeom>
        </p:spPr>
      </p:pic>
      <p:pic>
        <p:nvPicPr>
          <p:cNvPr id="7" name="Рисунок 6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215206" y="2928934"/>
            <a:ext cx="1766467" cy="2143140"/>
          </a:xfrm>
          <a:prstGeom prst="rect">
            <a:avLst/>
          </a:prstGeom>
        </p:spPr>
      </p:pic>
      <p:pic>
        <p:nvPicPr>
          <p:cNvPr id="8" name="Рисунок 7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29058" y="1428736"/>
            <a:ext cx="1766467" cy="2143140"/>
          </a:xfrm>
          <a:prstGeom prst="rect">
            <a:avLst/>
          </a:prstGeom>
        </p:spPr>
      </p:pic>
      <p:pic>
        <p:nvPicPr>
          <p:cNvPr id="9" name="Рисунок 8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215206" y="214290"/>
            <a:ext cx="1766467" cy="214314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5732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числа 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порядке убывания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1857364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7148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3214686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785926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1785926"/>
            <a:ext cx="886781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57148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3714752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3357562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0" y="4357694"/>
            <a:ext cx="1648703" cy="200026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4714884"/>
            <a:ext cx="886781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1" name="Рисунок 20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51661" y="3929066"/>
            <a:ext cx="1648703" cy="200026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43042" y="4214818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3" name="Рисунок 22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2500298" y="4500570"/>
            <a:ext cx="1648703" cy="200026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786050" y="485776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" name="Рисунок 24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761070" y="4071942"/>
            <a:ext cx="1648703" cy="200026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00496" y="4429132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7" name="Рисунок 26" descr="kulja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4786315" y="4714860"/>
            <a:ext cx="1589840" cy="19288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214942" y="5143488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9" name="Рисунок 28" descr="kulj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916766" y="4000504"/>
            <a:ext cx="1707585" cy="207170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85549" y="4214818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1" name="Рисунок 30" descr="kulj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2885" y="4714860"/>
            <a:ext cx="1648722" cy="200028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143768" y="5072050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3" name="Рисунок 32" descr="kulja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643835" y="3786190"/>
            <a:ext cx="1500166" cy="20002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929586" y="4000504"/>
            <a:ext cx="535724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56100" y="404813"/>
            <a:ext cx="3962400" cy="1295400"/>
            <a:chOff x="2744" y="255"/>
            <a:chExt cx="2496" cy="816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2744" y="255"/>
              <a:ext cx="2496" cy="816"/>
            </a:xfrm>
            <a:prstGeom prst="wedgeRoundRectCallout">
              <a:avLst>
                <a:gd name="adj1" fmla="val -45671"/>
                <a:gd name="adj2" fmla="val 7352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880" y="346"/>
              <a:ext cx="226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omic Sans MS" pitchFamily="66" charset="0"/>
                </a:rPr>
                <a:t>Что такое двузначные числа?</a:t>
              </a:r>
            </a:p>
          </p:txBody>
        </p:sp>
      </p:grp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11188" y="3213100"/>
            <a:ext cx="4537075" cy="338455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Comic Sans MS" pitchFamily="66" charset="0"/>
              </a:rPr>
              <a:t>Это числа,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 в записи которых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используются две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цифры (два знака).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10, 28, 66 и др.</a:t>
            </a:r>
          </a:p>
        </p:txBody>
      </p:sp>
      <p:pic>
        <p:nvPicPr>
          <p:cNvPr id="33797" name="Picture 5" descr="http://www.kidspellinggames.com/data/images/Circus-animals_4f7b367eee3ac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2428875" cy="2381250"/>
          </a:xfrm>
          <a:prstGeom prst="rect">
            <a:avLst/>
          </a:prstGeom>
          <a:noFill/>
        </p:spPr>
      </p:pic>
      <p:pic>
        <p:nvPicPr>
          <p:cNvPr id="33799" name="Picture 7" descr="http://st2.depositphotos.com/6986298/9834/v/950/depositphotos_98345826-stock-illustration-arena-in-circus-with-anima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428868"/>
            <a:ext cx="271464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571736" y="733424"/>
            <a:ext cx="3643338" cy="5553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24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36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50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87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molodeem.su/wp-content/uploads/2015/03/%D0%BC%D0%B0%D1%80%D1%82%D1%8B%D1%88%D0%BA%D0%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345</Words>
  <Application>Microsoft Office PowerPoint</Application>
  <PresentationFormat>Экран (4:3)</PresentationFormat>
  <Paragraphs>149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1_Тема Office</vt:lpstr>
      <vt:lpstr>Clip</vt:lpstr>
      <vt:lpstr>Документ</vt:lpstr>
      <vt:lpstr>Слайд 1</vt:lpstr>
      <vt:lpstr> </vt:lpstr>
      <vt:lpstr>Выбери и вставь нужную фигуру</vt:lpstr>
      <vt:lpstr>Приглашаются  «соседи» числа</vt:lpstr>
      <vt:lpstr>Назови числа  в порядке возрастания</vt:lpstr>
      <vt:lpstr>Назови числа  в порядке убывания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РАЗРЯДНЫЙ СОСТАВ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Стр 87 Рабочий лист 85 1. Сколько птенцов? Соедини картинки с числами. 2. Соедини точки в порядке возрастания. Кто у тебя получился? Раскрась.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31, 3 четверть</dc:title>
  <dc:subject>математика 1 класс</dc:subject>
  <dc:creator>corowina</dc:creator>
  <cp:lastModifiedBy>1</cp:lastModifiedBy>
  <cp:revision>44</cp:revision>
  <dcterms:created xsi:type="dcterms:W3CDTF">2014-03-06T17:35:41Z</dcterms:created>
  <dcterms:modified xsi:type="dcterms:W3CDTF">2017-11-20T19:04:23Z</dcterms:modified>
</cp:coreProperties>
</file>